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665" r:id="rId2"/>
  </p:sldIdLst>
  <p:sldSz cx="10058400" cy="7772400"/>
  <p:notesSz cx="7315200" cy="9601200"/>
  <p:defaultTextStyle>
    <a:defPPr>
      <a:defRPr lang="en-US"/>
    </a:defPPr>
    <a:lvl1pPr algn="ctr" rtl="0" fontAlgn="base">
      <a:spcBef>
        <a:spcPct val="50000"/>
      </a:spcBef>
      <a:spcAft>
        <a:spcPct val="0"/>
      </a:spcAft>
      <a:defRPr sz="2700" kern="1200">
        <a:solidFill>
          <a:schemeClr val="tx1"/>
        </a:solidFill>
        <a:latin typeface="Verdana" pitchFamily="34" charset="0"/>
        <a:ea typeface="+mn-ea"/>
        <a:cs typeface="Arial" charset="0"/>
      </a:defRPr>
    </a:lvl1pPr>
    <a:lvl2pPr marL="457200" algn="ctr" rtl="0" fontAlgn="base">
      <a:spcBef>
        <a:spcPct val="50000"/>
      </a:spcBef>
      <a:spcAft>
        <a:spcPct val="0"/>
      </a:spcAft>
      <a:defRPr sz="2700" kern="1200">
        <a:solidFill>
          <a:schemeClr val="tx1"/>
        </a:solidFill>
        <a:latin typeface="Verdana" pitchFamily="34" charset="0"/>
        <a:ea typeface="+mn-ea"/>
        <a:cs typeface="Arial" charset="0"/>
      </a:defRPr>
    </a:lvl2pPr>
    <a:lvl3pPr marL="914400" algn="ctr" rtl="0" fontAlgn="base">
      <a:spcBef>
        <a:spcPct val="50000"/>
      </a:spcBef>
      <a:spcAft>
        <a:spcPct val="0"/>
      </a:spcAft>
      <a:defRPr sz="2700" kern="1200">
        <a:solidFill>
          <a:schemeClr val="tx1"/>
        </a:solidFill>
        <a:latin typeface="Verdana" pitchFamily="34" charset="0"/>
        <a:ea typeface="+mn-ea"/>
        <a:cs typeface="Arial" charset="0"/>
      </a:defRPr>
    </a:lvl3pPr>
    <a:lvl4pPr marL="1371600" algn="ctr" rtl="0" fontAlgn="base">
      <a:spcBef>
        <a:spcPct val="50000"/>
      </a:spcBef>
      <a:spcAft>
        <a:spcPct val="0"/>
      </a:spcAft>
      <a:defRPr sz="2700" kern="1200">
        <a:solidFill>
          <a:schemeClr val="tx1"/>
        </a:solidFill>
        <a:latin typeface="Verdana" pitchFamily="34" charset="0"/>
        <a:ea typeface="+mn-ea"/>
        <a:cs typeface="Arial" charset="0"/>
      </a:defRPr>
    </a:lvl4pPr>
    <a:lvl5pPr marL="1828800" algn="ctr" rtl="0" fontAlgn="base">
      <a:spcBef>
        <a:spcPct val="50000"/>
      </a:spcBef>
      <a:spcAft>
        <a:spcPct val="0"/>
      </a:spcAft>
      <a:defRPr sz="2700" kern="1200">
        <a:solidFill>
          <a:schemeClr val="tx1"/>
        </a:solidFill>
        <a:latin typeface="Verdana" pitchFamily="34" charset="0"/>
        <a:ea typeface="+mn-ea"/>
        <a:cs typeface="Arial" charset="0"/>
      </a:defRPr>
    </a:lvl5pPr>
    <a:lvl6pPr marL="2286000" algn="l" defTabSz="914400" rtl="0" eaLnBrk="1" latinLnBrk="0" hangingPunct="1">
      <a:defRPr sz="2700" kern="1200">
        <a:solidFill>
          <a:schemeClr val="tx1"/>
        </a:solidFill>
        <a:latin typeface="Verdana" pitchFamily="34" charset="0"/>
        <a:ea typeface="+mn-ea"/>
        <a:cs typeface="Arial" charset="0"/>
      </a:defRPr>
    </a:lvl6pPr>
    <a:lvl7pPr marL="2743200" algn="l" defTabSz="914400" rtl="0" eaLnBrk="1" latinLnBrk="0" hangingPunct="1">
      <a:defRPr sz="2700" kern="1200">
        <a:solidFill>
          <a:schemeClr val="tx1"/>
        </a:solidFill>
        <a:latin typeface="Verdana" pitchFamily="34" charset="0"/>
        <a:ea typeface="+mn-ea"/>
        <a:cs typeface="Arial" charset="0"/>
      </a:defRPr>
    </a:lvl7pPr>
    <a:lvl8pPr marL="3200400" algn="l" defTabSz="914400" rtl="0" eaLnBrk="1" latinLnBrk="0" hangingPunct="1">
      <a:defRPr sz="2700" kern="1200">
        <a:solidFill>
          <a:schemeClr val="tx1"/>
        </a:solidFill>
        <a:latin typeface="Verdana" pitchFamily="34" charset="0"/>
        <a:ea typeface="+mn-ea"/>
        <a:cs typeface="Arial" charset="0"/>
      </a:defRPr>
    </a:lvl8pPr>
    <a:lvl9pPr marL="3657600" algn="l" defTabSz="914400" rtl="0" eaLnBrk="1" latinLnBrk="0" hangingPunct="1">
      <a:defRPr sz="2700" kern="1200">
        <a:solidFill>
          <a:schemeClr val="tx1"/>
        </a:solidFill>
        <a:latin typeface="Verdana" pitchFamily="34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448">
          <p15:clr>
            <a:srgbClr val="A4A3A4"/>
          </p15:clr>
        </p15:guide>
        <p15:guide id="2" pos="3168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024">
          <p15:clr>
            <a:srgbClr val="A4A3A4"/>
          </p15:clr>
        </p15:guide>
        <p15:guide id="2" pos="2304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Bethany Quillinan" initials="" lastIdx="2" clrIdx="0"/>
  <p:cmAuthor id="1" name="Russell A. Boyles" initials="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00"/>
    <a:srgbClr val="FFFFFF"/>
    <a:srgbClr val="99CCFF"/>
    <a:srgbClr val="CCCCFF"/>
    <a:srgbClr val="0000FF"/>
    <a:srgbClr val="CCECFF"/>
    <a:srgbClr val="FFFF99"/>
    <a:srgbClr val="00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7028" autoAdjust="0"/>
    <p:restoredTop sz="86410" autoAdjust="0"/>
  </p:normalViewPr>
  <p:slideViewPr>
    <p:cSldViewPr>
      <p:cViewPr varScale="1">
        <p:scale>
          <a:sx n="77" d="100"/>
          <a:sy n="77" d="100"/>
        </p:scale>
        <p:origin x="888" y="78"/>
      </p:cViewPr>
      <p:guideLst>
        <p:guide orient="horz" pos="2448"/>
        <p:guide pos="3168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>
        <p:scale>
          <a:sx n="100" d="100"/>
          <a:sy n="100" d="100"/>
        </p:scale>
        <p:origin x="-643" y="2275"/>
      </p:cViewPr>
      <p:guideLst>
        <p:guide orient="horz" pos="3024"/>
        <p:guide pos="230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notesMaster" Target="notesMasters/notesMaster1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commentAuthors" Target="commentAuthors.xml"/><Relationship Id="rId4" Type="http://schemas.openxmlformats.org/officeDocument/2006/relationships/handoutMaster" Target="handoutMasters/handout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l" defTabSz="966788">
              <a:spcBef>
                <a:spcPct val="0"/>
              </a:spcBef>
              <a:defRPr sz="1300">
                <a:latin typeface="Arial" charset="0"/>
              </a:defRPr>
            </a:lvl1pPr>
          </a:lstStyle>
          <a:p>
            <a:endParaRPr lang="en-US" altLang="en-US"/>
          </a:p>
        </p:txBody>
      </p:sp>
      <p:sp>
        <p:nvSpPr>
          <p:cNvPr id="10342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43375" y="0"/>
            <a:ext cx="3170238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 defTabSz="966788">
              <a:spcBef>
                <a:spcPct val="0"/>
              </a:spcBef>
              <a:defRPr sz="1300">
                <a:latin typeface="Arial" charset="0"/>
              </a:defRPr>
            </a:lvl1pPr>
          </a:lstStyle>
          <a:p>
            <a:endParaRPr lang="en-US" altLang="en-US"/>
          </a:p>
        </p:txBody>
      </p:sp>
      <p:sp>
        <p:nvSpPr>
          <p:cNvPr id="10342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120188"/>
            <a:ext cx="3170238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l" defTabSz="966788">
              <a:spcBef>
                <a:spcPct val="0"/>
              </a:spcBef>
              <a:defRPr sz="1300">
                <a:latin typeface="Arial" charset="0"/>
              </a:defRPr>
            </a:lvl1pPr>
          </a:lstStyle>
          <a:p>
            <a:endParaRPr lang="en-US" altLang="en-US"/>
          </a:p>
        </p:txBody>
      </p:sp>
      <p:sp>
        <p:nvSpPr>
          <p:cNvPr id="10342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 defTabSz="966788">
              <a:spcBef>
                <a:spcPct val="0"/>
              </a:spcBef>
              <a:defRPr sz="1300">
                <a:latin typeface="Arial" charset="0"/>
              </a:defRPr>
            </a:lvl1pPr>
          </a:lstStyle>
          <a:p>
            <a:fld id="{A069628F-6E92-406D-8A7E-DE8C3ECB900C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103430" name="Rectangle 6"/>
          <p:cNvSpPr>
            <a:spLocks noChangeArrowheads="1"/>
          </p:cNvSpPr>
          <p:nvPr/>
        </p:nvSpPr>
        <p:spPr bwMode="auto">
          <a:xfrm>
            <a:off x="0" y="8726488"/>
            <a:ext cx="7315200" cy="3032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6661" tIns="48331" rIns="96661" bIns="48331" anchor="ctr"/>
          <a:lstStyle>
            <a:lvl1pPr algn="l" defTabSz="966788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1pPr>
            <a:lvl2pPr marL="482600" algn="l" defTabSz="966788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2pPr>
            <a:lvl3pPr marL="966788" algn="l" defTabSz="966788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3pPr>
            <a:lvl4pPr marL="1449388" algn="l" defTabSz="966788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4pPr>
            <a:lvl5pPr marL="1933575" algn="l" defTabSz="966788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5pPr>
            <a:lvl6pPr marL="2390775" defTabSz="9667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847975" defTabSz="9667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305175" defTabSz="9667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762375" defTabSz="9667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en-US" altLang="en-US" sz="800"/>
              <a:t>Copyright © 2010 by Russell A. Boyles, PhD. All rights reserved.</a:t>
            </a:r>
            <a:endParaRPr lang="en-US" altLang="en-US" sz="1300"/>
          </a:p>
        </p:txBody>
      </p:sp>
    </p:spTree>
    <p:extLst>
      <p:ext uri="{BB962C8B-B14F-4D97-AF65-F5344CB8AC3E}">
        <p14:creationId xmlns:p14="http://schemas.microsoft.com/office/powerpoint/2010/main" val="165780623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739775" y="527050"/>
            <a:ext cx="5903913" cy="45608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41350" y="5200650"/>
            <a:ext cx="6142038" cy="444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48331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568325" y="9040813"/>
            <a:ext cx="5365750" cy="481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48331" rIns="0" bIns="48331" numCol="1" anchor="ctr" anchorCtr="0" compatLnSpc="1">
            <a:prstTxWarp prst="textNoShape">
              <a:avLst/>
            </a:prstTxWarp>
          </a:bodyPr>
          <a:lstStyle>
            <a:lvl1pPr algn="l" defTabSz="966788">
              <a:spcBef>
                <a:spcPct val="0"/>
              </a:spcBef>
              <a:defRPr sz="800">
                <a:latin typeface="Arial" charset="0"/>
              </a:defRPr>
            </a:lvl1pPr>
          </a:lstStyle>
          <a:p>
            <a:r>
              <a:rPr lang="en-US" altLang="en-US"/>
              <a:t>Copyright © 2006 by ETI Group.</a:t>
            </a:r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657600" y="9040813"/>
            <a:ext cx="3170238" cy="481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48331" rIns="0" bIns="48331" numCol="1" anchor="ctr" anchorCtr="0" compatLnSpc="1">
            <a:prstTxWarp prst="textNoShape">
              <a:avLst/>
            </a:prstTxWarp>
          </a:bodyPr>
          <a:lstStyle>
            <a:lvl1pPr algn="r" defTabSz="966788">
              <a:spcBef>
                <a:spcPct val="0"/>
              </a:spcBef>
              <a:defRPr sz="800">
                <a:latin typeface="Arial" charset="0"/>
              </a:defRPr>
            </a:lvl1pPr>
          </a:lstStyle>
          <a:p>
            <a:r>
              <a:rPr lang="en-US" altLang="en-US"/>
              <a:t>DMAIC-</a:t>
            </a:r>
            <a:fld id="{9C1CA199-DA7A-43CE-8C1D-D26B6FB6911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23487032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algn="l" rtl="0" fontAlgn="base">
      <a:spcBef>
        <a:spcPct val="0"/>
      </a:spcBef>
      <a:spcAft>
        <a:spcPct val="0"/>
      </a:spcAft>
      <a:tabLst>
        <a:tab pos="2057400" algn="l"/>
      </a:tabLst>
      <a:defRPr sz="13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571500" indent="-114300" algn="l" rtl="0" fontAlgn="base">
      <a:spcBef>
        <a:spcPct val="0"/>
      </a:spcBef>
      <a:spcAft>
        <a:spcPct val="0"/>
      </a:spcAft>
      <a:buChar char="•"/>
      <a:tabLst>
        <a:tab pos="2057400" algn="l"/>
      </a:tabLst>
      <a:defRPr sz="13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tabLst>
        <a:tab pos="2057400" algn="l"/>
      </a:tabLst>
      <a:defRPr sz="13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tabLst>
        <a:tab pos="2057400" algn="l"/>
      </a:tabLst>
      <a:defRPr sz="13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2057400" indent="-228600" algn="l" rtl="0" fontAlgn="base">
      <a:spcBef>
        <a:spcPct val="30000"/>
      </a:spcBef>
      <a:spcAft>
        <a:spcPct val="0"/>
      </a:spcAft>
      <a:tabLst>
        <a:tab pos="2057400" algn="l"/>
      </a:tabLst>
      <a:defRPr sz="13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US" altLang="en-US"/>
              <a:t>Copyright © 2006 by ETI Group.</a:t>
            </a:r>
          </a:p>
        </p:txBody>
      </p:sp>
      <p:sp>
        <p:nvSpPr>
          <p:cNvPr id="10854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74700" y="533400"/>
            <a:ext cx="5903913" cy="4560888"/>
          </a:xfrm>
          <a:ln/>
        </p:spPr>
      </p:sp>
      <p:sp>
        <p:nvSpPr>
          <p:cNvPr id="10854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41350" y="5200650"/>
            <a:ext cx="6142038" cy="246063"/>
          </a:xfrm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4063" y="2414588"/>
            <a:ext cx="8550275" cy="166528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8125" y="4403725"/>
            <a:ext cx="7042150" cy="19875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8429080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3238" y="1812925"/>
            <a:ext cx="9051925" cy="51308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6938313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551738" y="76200"/>
            <a:ext cx="2497137" cy="6867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7150" y="76200"/>
            <a:ext cx="7342188" cy="6867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60847940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50" y="76200"/>
            <a:ext cx="9991725" cy="56515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503238" y="1812925"/>
            <a:ext cx="9051925" cy="51308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17154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3238" y="1812925"/>
            <a:ext cx="9051925" cy="51308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2290354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5338" y="4994275"/>
            <a:ext cx="8548687" cy="1544638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5338" y="3294063"/>
            <a:ext cx="8548687" cy="17002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5053913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3238" y="1812925"/>
            <a:ext cx="4449762" cy="5130800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05400" y="1812925"/>
            <a:ext cx="4449763" cy="5130800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9881820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238" y="311150"/>
            <a:ext cx="9051925" cy="12954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3238" y="1739900"/>
            <a:ext cx="4443412" cy="725488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3238" y="2465388"/>
            <a:ext cx="4443412" cy="4478337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10163" y="1739900"/>
            <a:ext cx="4445000" cy="725488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10163" y="2465388"/>
            <a:ext cx="4445000" cy="4478337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982543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5744432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285801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238" y="309563"/>
            <a:ext cx="3308350" cy="13176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32238" y="309563"/>
            <a:ext cx="5622925" cy="6634162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238" y="1627188"/>
            <a:ext cx="3308350" cy="531653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031001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1675" y="5440363"/>
            <a:ext cx="6035675" cy="6429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71675" y="693738"/>
            <a:ext cx="6035675" cy="46640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71675" y="6083300"/>
            <a:ext cx="6035675" cy="9112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1555795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2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57150" y="76200"/>
            <a:ext cx="9991725" cy="565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54864" tIns="50929" rIns="101858" bIns="50929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1019175" rtl="0" fontAlgn="base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+mj-lt"/>
          <a:ea typeface="+mj-ea"/>
          <a:cs typeface="+mj-cs"/>
        </a:defRPr>
      </a:lvl1pPr>
      <a:lvl2pPr algn="l" defTabSz="1019175" rtl="0" fontAlgn="base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Times New Roman" pitchFamily="18" charset="0"/>
          <a:cs typeface="Times New Roman" pitchFamily="18" charset="0"/>
        </a:defRPr>
      </a:lvl2pPr>
      <a:lvl3pPr algn="l" defTabSz="1019175" rtl="0" fontAlgn="base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Times New Roman" pitchFamily="18" charset="0"/>
          <a:cs typeface="Times New Roman" pitchFamily="18" charset="0"/>
        </a:defRPr>
      </a:lvl3pPr>
      <a:lvl4pPr algn="l" defTabSz="1019175" rtl="0" fontAlgn="base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Times New Roman" pitchFamily="18" charset="0"/>
          <a:cs typeface="Times New Roman" pitchFamily="18" charset="0"/>
        </a:defRPr>
      </a:lvl4pPr>
      <a:lvl5pPr algn="l" defTabSz="1019175" rtl="0" fontAlgn="base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Times New Roman" pitchFamily="18" charset="0"/>
          <a:cs typeface="Times New Roman" pitchFamily="18" charset="0"/>
        </a:defRPr>
      </a:lvl5pPr>
      <a:lvl6pPr marL="457200" algn="l" defTabSz="1019175" rtl="0" fontAlgn="base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Times New Roman" pitchFamily="18" charset="0"/>
          <a:cs typeface="Times New Roman" pitchFamily="18" charset="0"/>
        </a:defRPr>
      </a:lvl6pPr>
      <a:lvl7pPr marL="914400" algn="l" defTabSz="1019175" rtl="0" fontAlgn="base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Times New Roman" pitchFamily="18" charset="0"/>
          <a:cs typeface="Times New Roman" pitchFamily="18" charset="0"/>
        </a:defRPr>
      </a:lvl7pPr>
      <a:lvl8pPr marL="1371600" algn="l" defTabSz="1019175" rtl="0" fontAlgn="base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Times New Roman" pitchFamily="18" charset="0"/>
          <a:cs typeface="Times New Roman" pitchFamily="18" charset="0"/>
        </a:defRPr>
      </a:lvl8pPr>
      <a:lvl9pPr marL="1828800" algn="l" defTabSz="1019175" rtl="0" fontAlgn="base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Times New Roman" pitchFamily="18" charset="0"/>
          <a:cs typeface="Times New Roman" pitchFamily="18" charset="0"/>
        </a:defRPr>
      </a:lvl9pPr>
    </p:titleStyle>
    <p:bodyStyle>
      <a:lvl1pPr marL="382588" indent="-382588" algn="ctr" defTabSz="1019175" rtl="0" fontAlgn="base">
        <a:spcBef>
          <a:spcPct val="25000"/>
        </a:spcBef>
        <a:spcAft>
          <a:spcPct val="20000"/>
        </a:spcAft>
        <a:defRPr sz="3100" i="1">
          <a:solidFill>
            <a:schemeClr val="tx1"/>
          </a:solidFill>
          <a:latin typeface="+mn-lt"/>
          <a:ea typeface="+mn-ea"/>
          <a:cs typeface="+mn-cs"/>
        </a:defRPr>
      </a:lvl1pPr>
      <a:lvl2pPr marL="827088" indent="-317500" algn="l" defTabSz="1019175" rtl="0" fontAlgn="base">
        <a:spcBef>
          <a:spcPct val="25000"/>
        </a:spcBef>
        <a:spcAft>
          <a:spcPct val="20000"/>
        </a:spcAft>
        <a:buClr>
          <a:srgbClr val="800000"/>
        </a:buClr>
        <a:buFont typeface="Wingdings" pitchFamily="2" charset="2"/>
        <a:buChar char="§"/>
        <a:defRPr sz="2700">
          <a:solidFill>
            <a:schemeClr val="tx1"/>
          </a:solidFill>
          <a:latin typeface="+mn-lt"/>
        </a:defRPr>
      </a:lvl2pPr>
      <a:lvl3pPr marL="1273175" indent="-254000" algn="l" defTabSz="1019175" rtl="0" fontAlgn="base">
        <a:spcBef>
          <a:spcPct val="20000"/>
        </a:spcBef>
        <a:spcAft>
          <a:spcPct val="0"/>
        </a:spcAft>
        <a:buChar char="•"/>
        <a:defRPr sz="2700">
          <a:solidFill>
            <a:schemeClr val="tx1"/>
          </a:solidFill>
          <a:latin typeface="Arial" charset="0"/>
        </a:defRPr>
      </a:lvl3pPr>
      <a:lvl4pPr marL="1782763" indent="-254000" algn="l" defTabSz="1019175" rtl="0" fontAlgn="base">
        <a:spcBef>
          <a:spcPct val="20000"/>
        </a:spcBef>
        <a:spcAft>
          <a:spcPct val="0"/>
        </a:spcAft>
        <a:buChar char="–"/>
        <a:defRPr sz="2200">
          <a:solidFill>
            <a:schemeClr val="tx1"/>
          </a:solidFill>
          <a:latin typeface="Arial" charset="0"/>
        </a:defRPr>
      </a:lvl4pPr>
      <a:lvl5pPr marL="2292350" indent="-254000" algn="l" defTabSz="1019175" rtl="0" fontAlgn="base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Arial" charset="0"/>
        </a:defRPr>
      </a:lvl5pPr>
      <a:lvl6pPr marL="2749550" indent="-254000" algn="l" defTabSz="1019175" rtl="0" fontAlgn="base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Arial" charset="0"/>
        </a:defRPr>
      </a:lvl6pPr>
      <a:lvl7pPr marL="3206750" indent="-254000" algn="l" defTabSz="1019175" rtl="0" fontAlgn="base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Arial" charset="0"/>
        </a:defRPr>
      </a:lvl7pPr>
      <a:lvl8pPr marL="3663950" indent="-254000" algn="l" defTabSz="1019175" rtl="0" fontAlgn="base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Arial" charset="0"/>
        </a:defRPr>
      </a:lvl8pPr>
      <a:lvl9pPr marL="4121150" indent="-254000" algn="l" defTabSz="1019175" rtl="0" fontAlgn="base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Arial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84671" name="Group 255"/>
          <p:cNvGraphicFramePr>
            <a:graphicFrameLocks noGrp="1"/>
          </p:cNvGraphicFramePr>
          <p:nvPr/>
        </p:nvGraphicFramePr>
        <p:xfrm>
          <a:off x="19050" y="19050"/>
          <a:ext cx="10106025" cy="7753351"/>
        </p:xfrm>
        <a:graphic>
          <a:graphicData uri="http://schemas.openxmlformats.org/drawingml/2006/table">
            <a:tbl>
              <a:tblPr/>
              <a:tblGrid>
                <a:gridCol w="1163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94238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04813">
                <a:tc>
                  <a:txBody>
                    <a:bodyPr/>
                    <a:lstStyle>
                      <a:lvl1pPr defTabSz="1019175">
                        <a:spcBef>
                          <a:spcPct val="25000"/>
                        </a:spcBef>
                        <a:spcAft>
                          <a:spcPct val="20000"/>
                        </a:spcAft>
                        <a:defRPr sz="2700" i="1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509588" algn="l" defTabSz="1019175">
                        <a:spcBef>
                          <a:spcPct val="25000"/>
                        </a:spcBef>
                        <a:spcAft>
                          <a:spcPct val="20000"/>
                        </a:spcAft>
                        <a:buClr>
                          <a:srgbClr val="800000"/>
                        </a:buClr>
                        <a:buFont typeface="Wingdings" pitchFamily="2" charset="2"/>
                        <a:defRPr sz="23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019175" algn="l" defTabSz="1019175">
                        <a:spcBef>
                          <a:spcPct val="20000"/>
                        </a:spcBef>
                        <a:defRPr sz="23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528763" algn="l" defTabSz="1019175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38350" algn="l" defTabSz="1019175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495550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52750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09950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67150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0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</a:rPr>
                        <a:t>Project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>
                      <a:lvl1pPr defTabSz="1019175">
                        <a:spcBef>
                          <a:spcPct val="25000"/>
                        </a:spcBef>
                        <a:spcAft>
                          <a:spcPct val="20000"/>
                        </a:spcAft>
                        <a:defRPr sz="2700" i="1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509588" algn="l" defTabSz="1019175">
                        <a:spcBef>
                          <a:spcPct val="25000"/>
                        </a:spcBef>
                        <a:spcAft>
                          <a:spcPct val="20000"/>
                        </a:spcAft>
                        <a:buClr>
                          <a:srgbClr val="800000"/>
                        </a:buClr>
                        <a:buFont typeface="Wingdings" pitchFamily="2" charset="2"/>
                        <a:defRPr sz="23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019175" algn="l" defTabSz="1019175">
                        <a:spcBef>
                          <a:spcPct val="20000"/>
                        </a:spcBef>
                        <a:defRPr sz="23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528763" algn="l" defTabSz="1019175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38350" algn="l" defTabSz="1019175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495550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52750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09950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67150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0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</a:rPr>
                        <a:t>Improve Extrusion Tool Development Process</a:t>
                      </a:r>
                    </a:p>
                  </a:txBody>
                  <a:tcPr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L>
                    <a:lnR cap="flat"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470025">
                <a:tc>
                  <a:txBody>
                    <a:bodyPr/>
                    <a:lstStyle>
                      <a:lvl1pPr defTabSz="1019175">
                        <a:spcBef>
                          <a:spcPct val="25000"/>
                        </a:spcBef>
                        <a:spcAft>
                          <a:spcPct val="20000"/>
                        </a:spcAft>
                        <a:defRPr sz="2700" i="1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509588" algn="l" defTabSz="1019175">
                        <a:spcBef>
                          <a:spcPct val="25000"/>
                        </a:spcBef>
                        <a:spcAft>
                          <a:spcPct val="20000"/>
                        </a:spcAft>
                        <a:buClr>
                          <a:srgbClr val="800000"/>
                        </a:buClr>
                        <a:buFont typeface="Wingdings" pitchFamily="2" charset="2"/>
                        <a:defRPr sz="23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019175" algn="l" defTabSz="1019175">
                        <a:spcBef>
                          <a:spcPct val="20000"/>
                        </a:spcBef>
                        <a:defRPr sz="23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528763" algn="l" defTabSz="1019175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38350" algn="l" defTabSz="1019175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495550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52750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09950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67150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0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</a:rPr>
                        <a:t>Suppliers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>
                      <a:lvl1pPr defTabSz="1019175">
                        <a:spcBef>
                          <a:spcPct val="25000"/>
                        </a:spcBef>
                        <a:spcAft>
                          <a:spcPct val="20000"/>
                        </a:spcAft>
                        <a:defRPr sz="2700" i="1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509588" algn="l" defTabSz="1019175">
                        <a:spcBef>
                          <a:spcPct val="25000"/>
                        </a:spcBef>
                        <a:spcAft>
                          <a:spcPct val="20000"/>
                        </a:spcAft>
                        <a:buClr>
                          <a:srgbClr val="800000"/>
                        </a:buClr>
                        <a:buFont typeface="Wingdings" pitchFamily="2" charset="2"/>
                        <a:defRPr sz="23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019175" algn="l" defTabSz="1019175">
                        <a:spcBef>
                          <a:spcPct val="20000"/>
                        </a:spcBef>
                        <a:defRPr sz="23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528763" algn="l" defTabSz="1019175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38350" algn="l" defTabSz="1019175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495550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52750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09950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67150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0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470025">
                <a:tc>
                  <a:txBody>
                    <a:bodyPr/>
                    <a:lstStyle>
                      <a:lvl1pPr defTabSz="1019175">
                        <a:spcBef>
                          <a:spcPct val="25000"/>
                        </a:spcBef>
                        <a:spcAft>
                          <a:spcPct val="20000"/>
                        </a:spcAft>
                        <a:defRPr sz="2700" i="1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509588" algn="l" defTabSz="1019175">
                        <a:spcBef>
                          <a:spcPct val="25000"/>
                        </a:spcBef>
                        <a:spcAft>
                          <a:spcPct val="20000"/>
                        </a:spcAft>
                        <a:buClr>
                          <a:srgbClr val="800000"/>
                        </a:buClr>
                        <a:buFont typeface="Wingdings" pitchFamily="2" charset="2"/>
                        <a:defRPr sz="23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019175" algn="l" defTabSz="1019175">
                        <a:spcBef>
                          <a:spcPct val="20000"/>
                        </a:spcBef>
                        <a:defRPr sz="23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528763" algn="l" defTabSz="1019175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38350" algn="l" defTabSz="1019175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495550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52750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09950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67150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</a:rPr>
                        <a:t>Inputs</a:t>
                      </a:r>
                    </a:p>
                    <a:p>
                      <a:pPr marL="0" marR="0" lvl="0" indent="0" algn="r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</a:rPr>
                        <a:t>and Xs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>
                      <a:lvl1pPr defTabSz="1019175">
                        <a:spcBef>
                          <a:spcPct val="25000"/>
                        </a:spcBef>
                        <a:spcAft>
                          <a:spcPct val="20000"/>
                        </a:spcAft>
                        <a:defRPr sz="2700" i="1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509588" algn="l" defTabSz="1019175">
                        <a:spcBef>
                          <a:spcPct val="25000"/>
                        </a:spcBef>
                        <a:spcAft>
                          <a:spcPct val="20000"/>
                        </a:spcAft>
                        <a:buClr>
                          <a:srgbClr val="800000"/>
                        </a:buClr>
                        <a:buFont typeface="Wingdings" pitchFamily="2" charset="2"/>
                        <a:defRPr sz="23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019175" algn="l" defTabSz="1019175">
                        <a:spcBef>
                          <a:spcPct val="20000"/>
                        </a:spcBef>
                        <a:defRPr sz="23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528763" algn="l" defTabSz="1019175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38350" algn="l" defTabSz="1019175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495550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52750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09950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67150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0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470025">
                <a:tc>
                  <a:txBody>
                    <a:bodyPr/>
                    <a:lstStyle>
                      <a:lvl1pPr defTabSz="1019175">
                        <a:spcBef>
                          <a:spcPct val="25000"/>
                        </a:spcBef>
                        <a:spcAft>
                          <a:spcPct val="20000"/>
                        </a:spcAft>
                        <a:defRPr sz="2700" i="1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509588" algn="l" defTabSz="1019175">
                        <a:spcBef>
                          <a:spcPct val="25000"/>
                        </a:spcBef>
                        <a:spcAft>
                          <a:spcPct val="20000"/>
                        </a:spcAft>
                        <a:buClr>
                          <a:srgbClr val="800000"/>
                        </a:buClr>
                        <a:buFont typeface="Wingdings" pitchFamily="2" charset="2"/>
                        <a:defRPr sz="23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019175" algn="l" defTabSz="1019175">
                        <a:spcBef>
                          <a:spcPct val="20000"/>
                        </a:spcBef>
                        <a:defRPr sz="23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528763" algn="l" defTabSz="1019175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38350" algn="l" defTabSz="1019175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495550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52750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09950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67150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</a:rPr>
                        <a:t>Process</a:t>
                      </a:r>
                    </a:p>
                    <a:p>
                      <a:pPr marL="0" marR="0" lvl="0" indent="0" algn="r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</a:rPr>
                        <a:t>and Xs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>
                      <a:lvl1pPr defTabSz="1019175">
                        <a:spcBef>
                          <a:spcPct val="25000"/>
                        </a:spcBef>
                        <a:spcAft>
                          <a:spcPct val="20000"/>
                        </a:spcAft>
                        <a:defRPr sz="2700" i="1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509588" algn="l" defTabSz="1019175">
                        <a:spcBef>
                          <a:spcPct val="25000"/>
                        </a:spcBef>
                        <a:spcAft>
                          <a:spcPct val="20000"/>
                        </a:spcAft>
                        <a:buClr>
                          <a:srgbClr val="800000"/>
                        </a:buClr>
                        <a:buFont typeface="Wingdings" pitchFamily="2" charset="2"/>
                        <a:defRPr sz="23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019175" algn="l" defTabSz="1019175">
                        <a:spcBef>
                          <a:spcPct val="20000"/>
                        </a:spcBef>
                        <a:defRPr sz="23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528763" algn="l" defTabSz="1019175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38350" algn="l" defTabSz="1019175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495550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52750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09950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67150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0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468438">
                <a:tc>
                  <a:txBody>
                    <a:bodyPr/>
                    <a:lstStyle>
                      <a:lvl1pPr defTabSz="1019175">
                        <a:spcBef>
                          <a:spcPct val="25000"/>
                        </a:spcBef>
                        <a:spcAft>
                          <a:spcPct val="20000"/>
                        </a:spcAft>
                        <a:defRPr sz="2700" i="1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509588" algn="l" defTabSz="1019175">
                        <a:spcBef>
                          <a:spcPct val="25000"/>
                        </a:spcBef>
                        <a:spcAft>
                          <a:spcPct val="20000"/>
                        </a:spcAft>
                        <a:buClr>
                          <a:srgbClr val="800000"/>
                        </a:buClr>
                        <a:buFont typeface="Wingdings" pitchFamily="2" charset="2"/>
                        <a:defRPr sz="23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019175" algn="l" defTabSz="1019175">
                        <a:spcBef>
                          <a:spcPct val="20000"/>
                        </a:spcBef>
                        <a:defRPr sz="23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528763" algn="l" defTabSz="1019175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38350" algn="l" defTabSz="1019175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495550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52750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09950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67150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</a:rPr>
                        <a:t>Outputs</a:t>
                      </a:r>
                    </a:p>
                    <a:p>
                      <a:pPr marL="0" marR="0" lvl="0" indent="0" algn="r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</a:rPr>
                        <a:t>and Ys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>
                      <a:lvl1pPr defTabSz="1019175">
                        <a:spcBef>
                          <a:spcPct val="25000"/>
                        </a:spcBef>
                        <a:spcAft>
                          <a:spcPct val="20000"/>
                        </a:spcAft>
                        <a:defRPr sz="2700" i="1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509588" algn="l" defTabSz="1019175">
                        <a:spcBef>
                          <a:spcPct val="25000"/>
                        </a:spcBef>
                        <a:spcAft>
                          <a:spcPct val="20000"/>
                        </a:spcAft>
                        <a:buClr>
                          <a:srgbClr val="800000"/>
                        </a:buClr>
                        <a:buFont typeface="Wingdings" pitchFamily="2" charset="2"/>
                        <a:defRPr sz="23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019175" algn="l" defTabSz="1019175">
                        <a:spcBef>
                          <a:spcPct val="20000"/>
                        </a:spcBef>
                        <a:defRPr sz="23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528763" algn="l" defTabSz="1019175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38350" algn="l" defTabSz="1019175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495550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52750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09950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67150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0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470025">
                <a:tc>
                  <a:txBody>
                    <a:bodyPr/>
                    <a:lstStyle>
                      <a:lvl1pPr defTabSz="1019175">
                        <a:spcBef>
                          <a:spcPct val="25000"/>
                        </a:spcBef>
                        <a:spcAft>
                          <a:spcPct val="20000"/>
                        </a:spcAft>
                        <a:defRPr sz="2700" i="1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509588" algn="l" defTabSz="1019175">
                        <a:spcBef>
                          <a:spcPct val="25000"/>
                        </a:spcBef>
                        <a:spcAft>
                          <a:spcPct val="20000"/>
                        </a:spcAft>
                        <a:buClr>
                          <a:srgbClr val="800000"/>
                        </a:buClr>
                        <a:buFont typeface="Wingdings" pitchFamily="2" charset="2"/>
                        <a:defRPr sz="23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019175" algn="l" defTabSz="1019175">
                        <a:spcBef>
                          <a:spcPct val="20000"/>
                        </a:spcBef>
                        <a:defRPr sz="23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528763" algn="l" defTabSz="1019175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38350" algn="l" defTabSz="1019175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495550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52750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09950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67150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0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</a:rPr>
                        <a:t>Customers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>
                      <a:lvl1pPr defTabSz="1019175">
                        <a:spcBef>
                          <a:spcPct val="25000"/>
                        </a:spcBef>
                        <a:spcAft>
                          <a:spcPct val="20000"/>
                        </a:spcAft>
                        <a:defRPr sz="2700" i="1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509588" algn="l" defTabSz="1019175">
                        <a:spcBef>
                          <a:spcPct val="25000"/>
                        </a:spcBef>
                        <a:spcAft>
                          <a:spcPct val="20000"/>
                        </a:spcAft>
                        <a:buClr>
                          <a:srgbClr val="800000"/>
                        </a:buClr>
                        <a:buFont typeface="Wingdings" pitchFamily="2" charset="2"/>
                        <a:defRPr sz="23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019175" algn="l" defTabSz="1019175">
                        <a:spcBef>
                          <a:spcPct val="20000"/>
                        </a:spcBef>
                        <a:defRPr sz="23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528763" algn="l" defTabSz="1019175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38350" algn="l" defTabSz="1019175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495550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52750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09950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67150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0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1084641" name="Rectangle 225"/>
          <p:cNvSpPr>
            <a:spLocks noChangeArrowheads="1"/>
          </p:cNvSpPr>
          <p:nvPr/>
        </p:nvSpPr>
        <p:spPr bwMode="auto">
          <a:xfrm>
            <a:off x="3317875" y="1014413"/>
            <a:ext cx="1525588" cy="346075"/>
          </a:xfrm>
          <a:prstGeom prst="rect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45720" rIns="45720" anchor="ctr">
            <a:spAutoFit/>
          </a:bodyPr>
          <a:lstStyle>
            <a:lvl1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1pPr>
            <a:lvl2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2pPr>
            <a:lvl3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3pPr>
            <a:lvl4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4pPr>
            <a:lvl5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5pPr>
            <a:lvl6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en-US" altLang="en-US" sz="1600">
                <a:latin typeface="Arial Narrow" pitchFamily="34" charset="0"/>
              </a:rPr>
              <a:t>External customers</a:t>
            </a:r>
          </a:p>
        </p:txBody>
      </p:sp>
      <p:sp>
        <p:nvSpPr>
          <p:cNvPr id="1084642" name="Rectangle 226"/>
          <p:cNvSpPr>
            <a:spLocks noChangeArrowheads="1"/>
          </p:cNvSpPr>
          <p:nvPr/>
        </p:nvSpPr>
        <p:spPr bwMode="auto">
          <a:xfrm>
            <a:off x="6483350" y="990600"/>
            <a:ext cx="1422400" cy="346075"/>
          </a:xfrm>
          <a:prstGeom prst="rect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45720" rIns="45720" anchor="ctr">
            <a:spAutoFit/>
          </a:bodyPr>
          <a:lstStyle>
            <a:lvl1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1pPr>
            <a:lvl2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2pPr>
            <a:lvl3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3pPr>
            <a:lvl4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4pPr>
            <a:lvl5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5pPr>
            <a:lvl6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en-US" altLang="en-US" sz="1600">
                <a:latin typeface="Arial Narrow" pitchFamily="34" charset="0"/>
              </a:rPr>
              <a:t>External suppliers</a:t>
            </a:r>
          </a:p>
        </p:txBody>
      </p:sp>
      <p:sp>
        <p:nvSpPr>
          <p:cNvPr id="1084643" name="Rectangle 227"/>
          <p:cNvSpPr>
            <a:spLocks noChangeArrowheads="1"/>
          </p:cNvSpPr>
          <p:nvPr/>
        </p:nvSpPr>
        <p:spPr bwMode="auto">
          <a:xfrm>
            <a:off x="6243638" y="2359025"/>
            <a:ext cx="1900237" cy="590550"/>
          </a:xfrm>
          <a:prstGeom prst="rect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CEC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45720" rIns="45720" anchor="ctr">
            <a:spAutoFit/>
          </a:bodyPr>
          <a:lstStyle>
            <a:lvl1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1pPr>
            <a:lvl2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2pPr>
            <a:lvl3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3pPr>
            <a:lvl4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4pPr>
            <a:lvl5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5pPr>
            <a:lvl6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en-US" altLang="en-US" sz="1600">
                <a:latin typeface="Arial Narrow" pitchFamily="34" charset="0"/>
              </a:rPr>
              <a:t>Raw materials for</a:t>
            </a:r>
          </a:p>
          <a:p>
            <a:pPr algn="ctr"/>
            <a:r>
              <a:rPr lang="en-US" altLang="en-US" sz="1600">
                <a:latin typeface="Arial Narrow" pitchFamily="34" charset="0"/>
              </a:rPr>
              <a:t>machining and extrusion</a:t>
            </a:r>
          </a:p>
        </p:txBody>
      </p:sp>
      <p:sp>
        <p:nvSpPr>
          <p:cNvPr id="1084644" name="Rectangle 228"/>
          <p:cNvSpPr>
            <a:spLocks noChangeArrowheads="1"/>
          </p:cNvSpPr>
          <p:nvPr/>
        </p:nvSpPr>
        <p:spPr bwMode="auto">
          <a:xfrm>
            <a:off x="3335338" y="2286000"/>
            <a:ext cx="1497012" cy="835025"/>
          </a:xfrm>
          <a:prstGeom prst="rect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CEC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45720" rIns="45720" anchor="ctr">
            <a:spAutoFit/>
          </a:bodyPr>
          <a:lstStyle>
            <a:lvl1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1pPr>
            <a:lvl2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2pPr>
            <a:lvl3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3pPr>
            <a:lvl4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4pPr>
            <a:lvl5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5pPr>
            <a:lvl6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en-US" altLang="en-US" sz="1600">
                <a:latin typeface="Arial Narrow" pitchFamily="34" charset="0"/>
              </a:rPr>
              <a:t>CAD drawing</a:t>
            </a:r>
          </a:p>
          <a:p>
            <a:pPr algn="ctr"/>
            <a:r>
              <a:rPr lang="en-US" altLang="en-US" sz="1600">
                <a:latin typeface="Arial Narrow" pitchFamily="34" charset="0"/>
              </a:rPr>
              <a:t>Dimensional specs</a:t>
            </a:r>
          </a:p>
          <a:p>
            <a:pPr algn="ctr"/>
            <a:r>
              <a:rPr lang="en-US" altLang="en-US" sz="1600">
                <a:latin typeface="Arial Narrow" pitchFamily="34" charset="0"/>
              </a:rPr>
              <a:t>Weight spec</a:t>
            </a:r>
          </a:p>
        </p:txBody>
      </p:sp>
      <p:cxnSp>
        <p:nvCxnSpPr>
          <p:cNvPr id="1084647" name="AutoShape 231"/>
          <p:cNvCxnSpPr>
            <a:cxnSpLocks noChangeShapeType="1"/>
            <a:stCxn id="1084641" idx="2"/>
            <a:endCxn id="1084644" idx="0"/>
          </p:cNvCxnSpPr>
          <p:nvPr/>
        </p:nvCxnSpPr>
        <p:spPr bwMode="auto">
          <a:xfrm>
            <a:off x="4081463" y="1360488"/>
            <a:ext cx="3175" cy="925512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084648" name="AutoShape 232"/>
          <p:cNvCxnSpPr>
            <a:cxnSpLocks noChangeShapeType="1"/>
            <a:stCxn id="1084642" idx="2"/>
            <a:endCxn id="1084643" idx="0"/>
          </p:cNvCxnSpPr>
          <p:nvPr/>
        </p:nvCxnSpPr>
        <p:spPr bwMode="auto">
          <a:xfrm>
            <a:off x="7194550" y="1336675"/>
            <a:ext cx="0" cy="102235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084649" name="Rectangle 233"/>
          <p:cNvSpPr>
            <a:spLocks noChangeArrowheads="1"/>
          </p:cNvSpPr>
          <p:nvPr/>
        </p:nvSpPr>
        <p:spPr bwMode="auto">
          <a:xfrm>
            <a:off x="1477963" y="3562350"/>
            <a:ext cx="831850" cy="1028700"/>
          </a:xfrm>
          <a:prstGeom prst="rect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45720" rIns="45720" anchor="ctr">
            <a:spAutoFit/>
          </a:bodyPr>
          <a:lstStyle>
            <a:lvl1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1pPr>
            <a:lvl2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2pPr>
            <a:lvl3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3pPr>
            <a:lvl4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4pPr>
            <a:lvl5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5pPr>
            <a:lvl6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lnSpc>
                <a:spcPct val="95000"/>
              </a:lnSpc>
            </a:pPr>
            <a:r>
              <a:rPr lang="en-US" altLang="en-US" sz="1600">
                <a:latin typeface="Arial Narrow" pitchFamily="34" charset="0"/>
              </a:rPr>
              <a:t>CAD</a:t>
            </a:r>
          </a:p>
          <a:p>
            <a:pPr algn="ctr">
              <a:lnSpc>
                <a:spcPct val="95000"/>
              </a:lnSpc>
            </a:pPr>
            <a:r>
              <a:rPr lang="en-US" altLang="en-US" sz="1600">
                <a:latin typeface="Arial Narrow" pitchFamily="34" charset="0"/>
              </a:rPr>
              <a:t>drawing</a:t>
            </a:r>
          </a:p>
          <a:p>
            <a:pPr algn="ctr">
              <a:lnSpc>
                <a:spcPct val="95000"/>
              </a:lnSpc>
            </a:pPr>
            <a:r>
              <a:rPr lang="en-US" altLang="en-US" sz="1600">
                <a:latin typeface="Arial Narrow" pitchFamily="34" charset="0"/>
              </a:rPr>
              <a:t>from</a:t>
            </a:r>
          </a:p>
          <a:p>
            <a:pPr algn="ctr">
              <a:lnSpc>
                <a:spcPct val="95000"/>
              </a:lnSpc>
            </a:pPr>
            <a:r>
              <a:rPr lang="en-US" altLang="en-US" sz="1600">
                <a:latin typeface="Arial Narrow" pitchFamily="34" charset="0"/>
              </a:rPr>
              <a:t> customer</a:t>
            </a:r>
          </a:p>
        </p:txBody>
      </p:sp>
      <p:sp>
        <p:nvSpPr>
          <p:cNvPr id="1084650" name="Rectangle 234"/>
          <p:cNvSpPr>
            <a:spLocks noChangeArrowheads="1"/>
          </p:cNvSpPr>
          <p:nvPr/>
        </p:nvSpPr>
        <p:spPr bwMode="auto">
          <a:xfrm>
            <a:off x="2625725" y="3903663"/>
            <a:ext cx="1087438" cy="346075"/>
          </a:xfrm>
          <a:prstGeom prst="rect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45720" rIns="45720" anchor="ctr">
            <a:spAutoFit/>
          </a:bodyPr>
          <a:lstStyle>
            <a:lvl1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1pPr>
            <a:lvl2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2pPr>
            <a:lvl3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3pPr>
            <a:lvl4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4pPr>
            <a:lvl5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5pPr>
            <a:lvl6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en-US" altLang="en-US" sz="1600">
                <a:latin typeface="Arial Narrow" pitchFamily="34" charset="0"/>
              </a:rPr>
              <a:t>Configuration</a:t>
            </a:r>
          </a:p>
        </p:txBody>
      </p:sp>
      <p:sp>
        <p:nvSpPr>
          <p:cNvPr id="1084651" name="Rectangle 235"/>
          <p:cNvSpPr>
            <a:spLocks noChangeArrowheads="1"/>
          </p:cNvSpPr>
          <p:nvPr/>
        </p:nvSpPr>
        <p:spPr bwMode="auto">
          <a:xfrm>
            <a:off x="4124325" y="3903663"/>
            <a:ext cx="857250" cy="346075"/>
          </a:xfrm>
          <a:prstGeom prst="rect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45720" rIns="45720" anchor="ctr">
            <a:spAutoFit/>
          </a:bodyPr>
          <a:lstStyle>
            <a:lvl1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1pPr>
            <a:lvl2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2pPr>
            <a:lvl3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3pPr>
            <a:lvl4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4pPr>
            <a:lvl5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5pPr>
            <a:lvl6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en-US" altLang="en-US" sz="1600">
                <a:latin typeface="Arial Narrow" pitchFamily="34" charset="0"/>
              </a:rPr>
              <a:t>Machining</a:t>
            </a:r>
          </a:p>
        </p:txBody>
      </p:sp>
      <p:sp>
        <p:nvSpPr>
          <p:cNvPr id="1084652" name="Rectangle 236"/>
          <p:cNvSpPr>
            <a:spLocks noChangeArrowheads="1"/>
          </p:cNvSpPr>
          <p:nvPr/>
        </p:nvSpPr>
        <p:spPr bwMode="auto">
          <a:xfrm>
            <a:off x="5419725" y="3903663"/>
            <a:ext cx="774700" cy="346075"/>
          </a:xfrm>
          <a:prstGeom prst="rect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45720" rIns="45720" anchor="ctr">
            <a:spAutoFit/>
          </a:bodyPr>
          <a:lstStyle>
            <a:lvl1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1pPr>
            <a:lvl2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2pPr>
            <a:lvl3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3pPr>
            <a:lvl4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4pPr>
            <a:lvl5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5pPr>
            <a:lvl6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en-US" altLang="en-US" sz="1600">
                <a:latin typeface="Arial Narrow" pitchFamily="34" charset="0"/>
              </a:rPr>
              <a:t>Polishing</a:t>
            </a:r>
          </a:p>
        </p:txBody>
      </p:sp>
      <p:sp>
        <p:nvSpPr>
          <p:cNvPr id="1084653" name="Rectangle 237"/>
          <p:cNvSpPr>
            <a:spLocks noChangeArrowheads="1"/>
          </p:cNvSpPr>
          <p:nvPr/>
        </p:nvSpPr>
        <p:spPr bwMode="auto">
          <a:xfrm>
            <a:off x="6638925" y="3910013"/>
            <a:ext cx="823913" cy="346075"/>
          </a:xfrm>
          <a:prstGeom prst="rect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45720" rIns="45720" anchor="ctr">
            <a:spAutoFit/>
          </a:bodyPr>
          <a:lstStyle>
            <a:lvl1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1pPr>
            <a:lvl2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2pPr>
            <a:lvl3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3pPr>
            <a:lvl4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4pPr>
            <a:lvl5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5pPr>
            <a:lvl6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en-US" altLang="en-US" sz="1600">
                <a:latin typeface="Arial Narrow" pitchFamily="34" charset="0"/>
              </a:rPr>
              <a:t>Assembly</a:t>
            </a:r>
          </a:p>
        </p:txBody>
      </p:sp>
      <p:cxnSp>
        <p:nvCxnSpPr>
          <p:cNvPr id="1084654" name="AutoShape 238"/>
          <p:cNvCxnSpPr>
            <a:cxnSpLocks noChangeShapeType="1"/>
            <a:stCxn id="1084649" idx="3"/>
            <a:endCxn id="1084650" idx="1"/>
          </p:cNvCxnSpPr>
          <p:nvPr/>
        </p:nvCxnSpPr>
        <p:spPr bwMode="auto">
          <a:xfrm>
            <a:off x="2309813" y="4076700"/>
            <a:ext cx="315912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084655" name="AutoShape 239"/>
          <p:cNvCxnSpPr>
            <a:cxnSpLocks noChangeShapeType="1"/>
            <a:stCxn id="1084650" idx="3"/>
            <a:endCxn id="1084651" idx="1"/>
          </p:cNvCxnSpPr>
          <p:nvPr/>
        </p:nvCxnSpPr>
        <p:spPr bwMode="auto">
          <a:xfrm>
            <a:off x="3713163" y="4076700"/>
            <a:ext cx="411162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084656" name="AutoShape 240"/>
          <p:cNvCxnSpPr>
            <a:cxnSpLocks noChangeShapeType="1"/>
            <a:stCxn id="1084651" idx="3"/>
            <a:endCxn id="1084652" idx="1"/>
          </p:cNvCxnSpPr>
          <p:nvPr/>
        </p:nvCxnSpPr>
        <p:spPr bwMode="auto">
          <a:xfrm>
            <a:off x="4981575" y="4076700"/>
            <a:ext cx="438150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084657" name="AutoShape 241"/>
          <p:cNvCxnSpPr>
            <a:cxnSpLocks noChangeShapeType="1"/>
            <a:stCxn id="1084652" idx="3"/>
            <a:endCxn id="1084653" idx="1"/>
          </p:cNvCxnSpPr>
          <p:nvPr/>
        </p:nvCxnSpPr>
        <p:spPr bwMode="auto">
          <a:xfrm>
            <a:off x="6194425" y="4076700"/>
            <a:ext cx="444500" cy="635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084658" name="AutoShape 242"/>
          <p:cNvCxnSpPr>
            <a:cxnSpLocks noChangeShapeType="1"/>
            <a:stCxn id="1084653" idx="3"/>
            <a:endCxn id="1084661" idx="1"/>
          </p:cNvCxnSpPr>
          <p:nvPr/>
        </p:nvCxnSpPr>
        <p:spPr bwMode="auto">
          <a:xfrm>
            <a:off x="7462838" y="4083050"/>
            <a:ext cx="395287" cy="158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084659" name="Rectangle 243"/>
          <p:cNvSpPr>
            <a:spLocks noChangeArrowheads="1"/>
          </p:cNvSpPr>
          <p:nvPr/>
        </p:nvSpPr>
        <p:spPr bwMode="auto">
          <a:xfrm>
            <a:off x="8823325" y="3571875"/>
            <a:ext cx="1031875" cy="1028700"/>
          </a:xfrm>
          <a:prstGeom prst="rect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45720" rIns="45720" anchor="ctr">
            <a:spAutoFit/>
          </a:bodyPr>
          <a:lstStyle>
            <a:lvl1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1pPr>
            <a:lvl2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2pPr>
            <a:lvl3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3pPr>
            <a:lvl4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4pPr>
            <a:lvl5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5pPr>
            <a:lvl6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lnSpc>
                <a:spcPct val="95000"/>
              </a:lnSpc>
            </a:pPr>
            <a:r>
              <a:rPr lang="en-US" altLang="en-US" sz="1600">
                <a:latin typeface="Arial Narrow" pitchFamily="34" charset="0"/>
              </a:rPr>
              <a:t>Tool and run</a:t>
            </a:r>
          </a:p>
          <a:p>
            <a:pPr algn="ctr">
              <a:lnSpc>
                <a:spcPct val="95000"/>
              </a:lnSpc>
            </a:pPr>
            <a:r>
              <a:rPr lang="en-US" altLang="en-US" sz="1600">
                <a:latin typeface="Arial Narrow" pitchFamily="34" charset="0"/>
              </a:rPr>
              <a:t>conditions</a:t>
            </a:r>
          </a:p>
          <a:p>
            <a:pPr algn="ctr">
              <a:lnSpc>
                <a:spcPct val="95000"/>
              </a:lnSpc>
            </a:pPr>
            <a:r>
              <a:rPr lang="en-US" altLang="en-US" sz="1600">
                <a:latin typeface="Arial Narrow" pitchFamily="34" charset="0"/>
              </a:rPr>
              <a:t>released</a:t>
            </a:r>
          </a:p>
          <a:p>
            <a:pPr algn="ctr">
              <a:lnSpc>
                <a:spcPct val="95000"/>
              </a:lnSpc>
            </a:pPr>
            <a:r>
              <a:rPr lang="en-US" altLang="en-US" sz="1600">
                <a:latin typeface="Arial Narrow" pitchFamily="34" charset="0"/>
              </a:rPr>
              <a:t>to Mfg</a:t>
            </a:r>
          </a:p>
        </p:txBody>
      </p:sp>
      <p:sp>
        <p:nvSpPr>
          <p:cNvPr id="1084661" name="Rectangle 245"/>
          <p:cNvSpPr>
            <a:spLocks noChangeArrowheads="1"/>
          </p:cNvSpPr>
          <p:nvPr/>
        </p:nvSpPr>
        <p:spPr bwMode="auto">
          <a:xfrm>
            <a:off x="7858125" y="3911600"/>
            <a:ext cx="646113" cy="346075"/>
          </a:xfrm>
          <a:prstGeom prst="rect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45720" rIns="45720" anchor="ctr">
            <a:spAutoFit/>
          </a:bodyPr>
          <a:lstStyle>
            <a:lvl1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1pPr>
            <a:lvl2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2pPr>
            <a:lvl3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3pPr>
            <a:lvl4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4pPr>
            <a:lvl5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5pPr>
            <a:lvl6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en-US" altLang="en-US" sz="1600">
                <a:latin typeface="Arial Narrow" pitchFamily="34" charset="0"/>
              </a:rPr>
              <a:t>Testing</a:t>
            </a:r>
          </a:p>
        </p:txBody>
      </p:sp>
      <p:cxnSp>
        <p:nvCxnSpPr>
          <p:cNvPr id="1084662" name="AutoShape 246"/>
          <p:cNvCxnSpPr>
            <a:cxnSpLocks noChangeShapeType="1"/>
            <a:stCxn id="1084661" idx="3"/>
            <a:endCxn id="1084659" idx="1"/>
          </p:cNvCxnSpPr>
          <p:nvPr/>
        </p:nvCxnSpPr>
        <p:spPr bwMode="auto">
          <a:xfrm>
            <a:off x="8504238" y="4084638"/>
            <a:ext cx="319087" cy="158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084663" name="Rectangle 247"/>
          <p:cNvSpPr>
            <a:spLocks noChangeArrowheads="1"/>
          </p:cNvSpPr>
          <p:nvPr/>
        </p:nvSpPr>
        <p:spPr bwMode="auto">
          <a:xfrm>
            <a:off x="6477000" y="5319713"/>
            <a:ext cx="1468438" cy="346075"/>
          </a:xfrm>
          <a:prstGeom prst="rect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CEC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45720" rIns="45720" anchor="ctr">
            <a:spAutoFit/>
          </a:bodyPr>
          <a:lstStyle>
            <a:lvl1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1pPr>
            <a:lvl2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2pPr>
            <a:lvl3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3pPr>
            <a:lvl4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4pPr>
            <a:lvl5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5pPr>
            <a:lvl6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en-US" altLang="en-US" sz="1600">
                <a:latin typeface="Arial Narrow" pitchFamily="34" charset="0"/>
              </a:rPr>
              <a:t>Sample extrusions</a:t>
            </a:r>
          </a:p>
        </p:txBody>
      </p:sp>
      <p:sp>
        <p:nvSpPr>
          <p:cNvPr id="1084664" name="Rectangle 248"/>
          <p:cNvSpPr>
            <a:spLocks noChangeArrowheads="1"/>
          </p:cNvSpPr>
          <p:nvPr/>
        </p:nvSpPr>
        <p:spPr bwMode="auto">
          <a:xfrm>
            <a:off x="3600450" y="5254625"/>
            <a:ext cx="1200150" cy="590550"/>
          </a:xfrm>
          <a:prstGeom prst="rect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CEC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45720" rIns="45720" anchor="ctr">
            <a:spAutoFit/>
          </a:bodyPr>
          <a:lstStyle>
            <a:lvl1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1pPr>
            <a:lvl2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2pPr>
            <a:lvl3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3pPr>
            <a:lvl4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4pPr>
            <a:lvl5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5pPr>
            <a:lvl6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en-US" altLang="en-US" sz="1600">
                <a:latin typeface="Arial Narrow" pitchFamily="34" charset="0"/>
              </a:rPr>
              <a:t>Approved tool</a:t>
            </a:r>
          </a:p>
          <a:p>
            <a:pPr algn="ctr"/>
            <a:r>
              <a:rPr lang="en-US" altLang="en-US" sz="1600">
                <a:latin typeface="Arial Narrow" pitchFamily="34" charset="0"/>
              </a:rPr>
              <a:t>Run conditions</a:t>
            </a:r>
          </a:p>
        </p:txBody>
      </p:sp>
      <p:sp>
        <p:nvSpPr>
          <p:cNvPr id="1084667" name="Rectangle 251"/>
          <p:cNvSpPr>
            <a:spLocks noChangeArrowheads="1"/>
          </p:cNvSpPr>
          <p:nvPr/>
        </p:nvSpPr>
        <p:spPr bwMode="auto">
          <a:xfrm>
            <a:off x="3627438" y="6848475"/>
            <a:ext cx="1152525" cy="346075"/>
          </a:xfrm>
          <a:prstGeom prst="rect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45720" rIns="45720" anchor="ctr">
            <a:spAutoFit/>
          </a:bodyPr>
          <a:lstStyle>
            <a:lvl1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1pPr>
            <a:lvl2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2pPr>
            <a:lvl3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3pPr>
            <a:lvl4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4pPr>
            <a:lvl5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5pPr>
            <a:lvl6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en-US" altLang="en-US" sz="1600">
                <a:latin typeface="Arial Narrow" pitchFamily="34" charset="0"/>
              </a:rPr>
              <a:t>Manufacturing</a:t>
            </a:r>
          </a:p>
        </p:txBody>
      </p:sp>
      <p:sp>
        <p:nvSpPr>
          <p:cNvPr id="1084668" name="Rectangle 252"/>
          <p:cNvSpPr>
            <a:spLocks noChangeArrowheads="1"/>
          </p:cNvSpPr>
          <p:nvPr/>
        </p:nvSpPr>
        <p:spPr bwMode="auto">
          <a:xfrm>
            <a:off x="6492875" y="6816725"/>
            <a:ext cx="1441450" cy="346075"/>
          </a:xfrm>
          <a:prstGeom prst="rect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45720" rIns="45720" anchor="ctr">
            <a:spAutoFit/>
          </a:bodyPr>
          <a:lstStyle>
            <a:lvl1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1pPr>
            <a:lvl2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2pPr>
            <a:lvl3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3pPr>
            <a:lvl4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4pPr>
            <a:lvl5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5pPr>
            <a:lvl6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en-US" altLang="en-US" sz="1600">
                <a:latin typeface="Arial Narrow" pitchFamily="34" charset="0"/>
              </a:rPr>
              <a:t>External customer</a:t>
            </a:r>
          </a:p>
        </p:txBody>
      </p:sp>
      <p:cxnSp>
        <p:nvCxnSpPr>
          <p:cNvPr id="1084669" name="AutoShape 253"/>
          <p:cNvCxnSpPr>
            <a:cxnSpLocks noChangeShapeType="1"/>
            <a:stCxn id="1084664" idx="2"/>
            <a:endCxn id="1084667" idx="0"/>
          </p:cNvCxnSpPr>
          <p:nvPr/>
        </p:nvCxnSpPr>
        <p:spPr bwMode="auto">
          <a:xfrm>
            <a:off x="4200525" y="5845175"/>
            <a:ext cx="3175" cy="10033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084670" name="AutoShape 254"/>
          <p:cNvCxnSpPr>
            <a:cxnSpLocks noChangeShapeType="1"/>
            <a:stCxn id="1084663" idx="2"/>
            <a:endCxn id="1084668" idx="0"/>
          </p:cNvCxnSpPr>
          <p:nvPr/>
        </p:nvCxnSpPr>
        <p:spPr bwMode="auto">
          <a:xfrm>
            <a:off x="7212013" y="5665788"/>
            <a:ext cx="1587" cy="115093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</p:cSld>
  <p:clrMapOvr>
    <a:masterClrMapping/>
  </p:clrMapOvr>
  <p:transition/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Times New Roman"/>
        <a:ea typeface=""/>
        <a:cs typeface="Times New Roman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CEC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stealth" w="lg" len="lg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ctr" defTabSz="1019175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CEC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stealth" w="lg" len="lg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ctr" defTabSz="1019175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  <a:cs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35035</TotalTime>
  <Words>66</Words>
  <Application>Microsoft Office PowerPoint</Application>
  <PresentationFormat>Custom</PresentationFormat>
  <Paragraphs>36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Arial Narrow</vt:lpstr>
      <vt:lpstr>Times New Roman</vt:lpstr>
      <vt:lpstr>Verdana</vt:lpstr>
      <vt:lpstr>Wingdings</vt:lpstr>
      <vt:lpstr>Default Design</vt:lpstr>
      <vt:lpstr>PowerPoint Presentation</vt:lpstr>
    </vt:vector>
  </TitlesOfParts>
  <Company>Quillinan Consulting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DMAIC phase deliverables</dc:title>
  <dc:creator>Russell A Boyles, PhD</dc:creator>
  <cp:lastModifiedBy>Bethany</cp:lastModifiedBy>
  <cp:revision>472</cp:revision>
  <dcterms:created xsi:type="dcterms:W3CDTF">2003-08-26T22:28:17Z</dcterms:created>
  <dcterms:modified xsi:type="dcterms:W3CDTF">2025-03-04T05:58:21Z</dcterms:modified>
</cp:coreProperties>
</file>